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2"/>
  </p:notesMasterIdLst>
  <p:sldIdLst>
    <p:sldId id="256" r:id="rId2"/>
    <p:sldId id="265" r:id="rId3"/>
    <p:sldId id="257" r:id="rId4"/>
    <p:sldId id="258" r:id="rId5"/>
    <p:sldId id="259" r:id="rId6"/>
    <p:sldId id="262" r:id="rId7"/>
    <p:sldId id="260" r:id="rId8"/>
    <p:sldId id="261"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66"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A4D37-63B4-4E2E-8F79-1D21AD997C7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D792513-3277-4339-8E80-BFA56FD98B16}">
      <dgm:prSet/>
      <dgm:spPr/>
      <dgm:t>
        <a:bodyPr/>
        <a:lstStyle/>
        <a:p>
          <a:r>
            <a:rPr lang="en-US" dirty="0"/>
            <a:t>Which departments?</a:t>
          </a:r>
        </a:p>
      </dgm:t>
    </dgm:pt>
    <dgm:pt modelId="{F626CAA7-E2D2-4F9B-BBF1-085CD8B0EFBF}" type="parTrans" cxnId="{6748D79C-FC6B-4B4E-8AC5-D8421F47DD1F}">
      <dgm:prSet/>
      <dgm:spPr/>
      <dgm:t>
        <a:bodyPr/>
        <a:lstStyle/>
        <a:p>
          <a:endParaRPr lang="en-US"/>
        </a:p>
      </dgm:t>
    </dgm:pt>
    <dgm:pt modelId="{6C1D6FA2-2A35-496D-BC45-FDD53F58CED9}" type="sibTrans" cxnId="{6748D79C-FC6B-4B4E-8AC5-D8421F47DD1F}">
      <dgm:prSet/>
      <dgm:spPr/>
      <dgm:t>
        <a:bodyPr/>
        <a:lstStyle/>
        <a:p>
          <a:endParaRPr lang="en-US"/>
        </a:p>
      </dgm:t>
    </dgm:pt>
    <dgm:pt modelId="{FF33B0C1-F916-4AA8-ACD4-66FBDFCF1047}">
      <dgm:prSet/>
      <dgm:spPr/>
      <dgm:t>
        <a:bodyPr/>
        <a:lstStyle/>
        <a:p>
          <a:r>
            <a:rPr lang="en-US" dirty="0"/>
            <a:t>Why? Focus to complete a task or focus on completing a task with all impacted or passionate about it.</a:t>
          </a:r>
        </a:p>
      </dgm:t>
    </dgm:pt>
    <dgm:pt modelId="{393671EA-CD1F-48CC-844C-5962D076463F}" type="parTrans" cxnId="{ED6E149E-BC2D-48BF-BBA2-CBE56B314073}">
      <dgm:prSet/>
      <dgm:spPr/>
      <dgm:t>
        <a:bodyPr/>
        <a:lstStyle/>
        <a:p>
          <a:endParaRPr lang="en-US"/>
        </a:p>
      </dgm:t>
    </dgm:pt>
    <dgm:pt modelId="{D5FA1B0F-19E2-4F40-886F-B22AFC59B297}" type="sibTrans" cxnId="{ED6E149E-BC2D-48BF-BBA2-CBE56B314073}">
      <dgm:prSet/>
      <dgm:spPr/>
      <dgm:t>
        <a:bodyPr/>
        <a:lstStyle/>
        <a:p>
          <a:endParaRPr lang="en-US"/>
        </a:p>
      </dgm:t>
    </dgm:pt>
    <dgm:pt modelId="{2FEBB8C9-3B65-475E-B45C-E4DE3D9942A1}" type="pres">
      <dgm:prSet presAssocID="{166A4D37-63B4-4E2E-8F79-1D21AD997C74}" presName="root" presStyleCnt="0">
        <dgm:presLayoutVars>
          <dgm:dir/>
          <dgm:resizeHandles val="exact"/>
        </dgm:presLayoutVars>
      </dgm:prSet>
      <dgm:spPr/>
    </dgm:pt>
    <dgm:pt modelId="{5F3372A0-F246-4D09-8D39-66BA612F49B0}" type="pres">
      <dgm:prSet presAssocID="{7D792513-3277-4339-8E80-BFA56FD98B16}" presName="compNode" presStyleCnt="0"/>
      <dgm:spPr/>
    </dgm:pt>
    <dgm:pt modelId="{162FB8DE-ACE9-45E5-9C03-B81E31CAA3FC}" type="pres">
      <dgm:prSet presAssocID="{7D792513-3277-4339-8E80-BFA56FD98B1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9B86E2C-9452-4ED6-A06D-395F2CAA6BE3}" type="pres">
      <dgm:prSet presAssocID="{7D792513-3277-4339-8E80-BFA56FD98B16}" presName="spaceRect" presStyleCnt="0"/>
      <dgm:spPr/>
    </dgm:pt>
    <dgm:pt modelId="{6FE211AB-C572-4FCF-A490-902F7FDE70B0}" type="pres">
      <dgm:prSet presAssocID="{7D792513-3277-4339-8E80-BFA56FD98B16}" presName="textRect" presStyleLbl="revTx" presStyleIdx="0" presStyleCnt="2">
        <dgm:presLayoutVars>
          <dgm:chMax val="1"/>
          <dgm:chPref val="1"/>
        </dgm:presLayoutVars>
      </dgm:prSet>
      <dgm:spPr/>
    </dgm:pt>
    <dgm:pt modelId="{F7076F15-0E63-4381-9136-057763010E3F}" type="pres">
      <dgm:prSet presAssocID="{6C1D6FA2-2A35-496D-BC45-FDD53F58CED9}" presName="sibTrans" presStyleCnt="0"/>
      <dgm:spPr/>
    </dgm:pt>
    <dgm:pt modelId="{4CF7EEB9-05FF-4E65-A50C-1B46D55EE1D7}" type="pres">
      <dgm:prSet presAssocID="{FF33B0C1-F916-4AA8-ACD4-66FBDFCF1047}" presName="compNode" presStyleCnt="0"/>
      <dgm:spPr/>
    </dgm:pt>
    <dgm:pt modelId="{66D727EF-05F4-404D-A570-873D86C11E59}" type="pres">
      <dgm:prSet presAssocID="{FF33B0C1-F916-4AA8-ACD4-66FBDFCF104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B89DF2D2-F302-4842-9531-753949888CBB}" type="pres">
      <dgm:prSet presAssocID="{FF33B0C1-F916-4AA8-ACD4-66FBDFCF1047}" presName="spaceRect" presStyleCnt="0"/>
      <dgm:spPr/>
    </dgm:pt>
    <dgm:pt modelId="{E3336065-045C-4CE1-AF9C-86587B3B12E2}" type="pres">
      <dgm:prSet presAssocID="{FF33B0C1-F916-4AA8-ACD4-66FBDFCF1047}" presName="textRect" presStyleLbl="revTx" presStyleIdx="1" presStyleCnt="2">
        <dgm:presLayoutVars>
          <dgm:chMax val="1"/>
          <dgm:chPref val="1"/>
        </dgm:presLayoutVars>
      </dgm:prSet>
      <dgm:spPr/>
    </dgm:pt>
  </dgm:ptLst>
  <dgm:cxnLst>
    <dgm:cxn modelId="{4439FC4A-60D1-4A7D-B048-7913EF0B9AB8}" type="presOf" srcId="{166A4D37-63B4-4E2E-8F79-1D21AD997C74}" destId="{2FEBB8C9-3B65-475E-B45C-E4DE3D9942A1}" srcOrd="0" destOrd="0" presId="urn:microsoft.com/office/officeart/2018/2/layout/IconLabelList"/>
    <dgm:cxn modelId="{CD34AD50-1E74-48EB-A246-799566A4C46A}" type="presOf" srcId="{FF33B0C1-F916-4AA8-ACD4-66FBDFCF1047}" destId="{E3336065-045C-4CE1-AF9C-86587B3B12E2}" srcOrd="0" destOrd="0" presId="urn:microsoft.com/office/officeart/2018/2/layout/IconLabelList"/>
    <dgm:cxn modelId="{F0CA0F51-C930-4FD0-8D3D-7FDAE179DF0F}" type="presOf" srcId="{7D792513-3277-4339-8E80-BFA56FD98B16}" destId="{6FE211AB-C572-4FCF-A490-902F7FDE70B0}" srcOrd="0" destOrd="0" presId="urn:microsoft.com/office/officeart/2018/2/layout/IconLabelList"/>
    <dgm:cxn modelId="{6748D79C-FC6B-4B4E-8AC5-D8421F47DD1F}" srcId="{166A4D37-63B4-4E2E-8F79-1D21AD997C74}" destId="{7D792513-3277-4339-8E80-BFA56FD98B16}" srcOrd="0" destOrd="0" parTransId="{F626CAA7-E2D2-4F9B-BBF1-085CD8B0EFBF}" sibTransId="{6C1D6FA2-2A35-496D-BC45-FDD53F58CED9}"/>
    <dgm:cxn modelId="{ED6E149E-BC2D-48BF-BBA2-CBE56B314073}" srcId="{166A4D37-63B4-4E2E-8F79-1D21AD997C74}" destId="{FF33B0C1-F916-4AA8-ACD4-66FBDFCF1047}" srcOrd="1" destOrd="0" parTransId="{393671EA-CD1F-48CC-844C-5962D076463F}" sibTransId="{D5FA1B0F-19E2-4F40-886F-B22AFC59B297}"/>
    <dgm:cxn modelId="{381428FB-D975-48F6-BA5C-FEBF9A2AA379}" type="presParOf" srcId="{2FEBB8C9-3B65-475E-B45C-E4DE3D9942A1}" destId="{5F3372A0-F246-4D09-8D39-66BA612F49B0}" srcOrd="0" destOrd="0" presId="urn:microsoft.com/office/officeart/2018/2/layout/IconLabelList"/>
    <dgm:cxn modelId="{1E73070C-4111-4162-8371-693A5E070B6D}" type="presParOf" srcId="{5F3372A0-F246-4D09-8D39-66BA612F49B0}" destId="{162FB8DE-ACE9-45E5-9C03-B81E31CAA3FC}" srcOrd="0" destOrd="0" presId="urn:microsoft.com/office/officeart/2018/2/layout/IconLabelList"/>
    <dgm:cxn modelId="{A67F993F-2EDA-492E-8FCA-4BB49ED7D77F}" type="presParOf" srcId="{5F3372A0-F246-4D09-8D39-66BA612F49B0}" destId="{09B86E2C-9452-4ED6-A06D-395F2CAA6BE3}" srcOrd="1" destOrd="0" presId="urn:microsoft.com/office/officeart/2018/2/layout/IconLabelList"/>
    <dgm:cxn modelId="{DE8652BF-C5AC-485C-8548-87E470E53FFF}" type="presParOf" srcId="{5F3372A0-F246-4D09-8D39-66BA612F49B0}" destId="{6FE211AB-C572-4FCF-A490-902F7FDE70B0}" srcOrd="2" destOrd="0" presId="urn:microsoft.com/office/officeart/2018/2/layout/IconLabelList"/>
    <dgm:cxn modelId="{61434E78-574E-420A-8FE8-610B3B825C41}" type="presParOf" srcId="{2FEBB8C9-3B65-475E-B45C-E4DE3D9942A1}" destId="{F7076F15-0E63-4381-9136-057763010E3F}" srcOrd="1" destOrd="0" presId="urn:microsoft.com/office/officeart/2018/2/layout/IconLabelList"/>
    <dgm:cxn modelId="{8ACB514A-1717-40E6-B8DC-33E15E32144B}" type="presParOf" srcId="{2FEBB8C9-3B65-475E-B45C-E4DE3D9942A1}" destId="{4CF7EEB9-05FF-4E65-A50C-1B46D55EE1D7}" srcOrd="2" destOrd="0" presId="urn:microsoft.com/office/officeart/2018/2/layout/IconLabelList"/>
    <dgm:cxn modelId="{76151A4D-363B-4AC8-9571-1C98D322A7C3}" type="presParOf" srcId="{4CF7EEB9-05FF-4E65-A50C-1B46D55EE1D7}" destId="{66D727EF-05F4-404D-A570-873D86C11E59}" srcOrd="0" destOrd="0" presId="urn:microsoft.com/office/officeart/2018/2/layout/IconLabelList"/>
    <dgm:cxn modelId="{0CE25EF9-5958-4A4E-96EF-2BC24F99DA35}" type="presParOf" srcId="{4CF7EEB9-05FF-4E65-A50C-1B46D55EE1D7}" destId="{B89DF2D2-F302-4842-9531-753949888CBB}" srcOrd="1" destOrd="0" presId="urn:microsoft.com/office/officeart/2018/2/layout/IconLabelList"/>
    <dgm:cxn modelId="{85013D69-109F-4DA6-A7FC-0760737A2150}" type="presParOf" srcId="{4CF7EEB9-05FF-4E65-A50C-1B46D55EE1D7}" destId="{E3336065-045C-4CE1-AF9C-86587B3B12E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FB8DE-ACE9-45E5-9C03-B81E31CAA3FC}">
      <dsp:nvSpPr>
        <dsp:cNvPr id="0" name=""/>
        <dsp:cNvSpPr/>
      </dsp:nvSpPr>
      <dsp:spPr>
        <a:xfrm>
          <a:off x="2006514" y="52746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E211AB-C572-4FCF-A490-902F7FDE70B0}">
      <dsp:nvSpPr>
        <dsp:cNvPr id="0" name=""/>
        <dsp:cNvSpPr/>
      </dsp:nvSpPr>
      <dsp:spPr>
        <a:xfrm>
          <a:off x="818514" y="294176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dirty="0"/>
            <a:t>Which departments?</a:t>
          </a:r>
        </a:p>
      </dsp:txBody>
      <dsp:txXfrm>
        <a:off x="818514" y="2941767"/>
        <a:ext cx="4320000" cy="720000"/>
      </dsp:txXfrm>
    </dsp:sp>
    <dsp:sp modelId="{66D727EF-05F4-404D-A570-873D86C11E59}">
      <dsp:nvSpPr>
        <dsp:cNvPr id="0" name=""/>
        <dsp:cNvSpPr/>
      </dsp:nvSpPr>
      <dsp:spPr>
        <a:xfrm>
          <a:off x="7082514" y="52746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336065-045C-4CE1-AF9C-86587B3B12E2}">
      <dsp:nvSpPr>
        <dsp:cNvPr id="0" name=""/>
        <dsp:cNvSpPr/>
      </dsp:nvSpPr>
      <dsp:spPr>
        <a:xfrm>
          <a:off x="5894514" y="294176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dirty="0"/>
            <a:t>Why? Focus to complete a task or focus on completing a task with all impacted or passionate about it.</a:t>
          </a:r>
        </a:p>
      </dsp:txBody>
      <dsp:txXfrm>
        <a:off x="5894514" y="2941767"/>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AF5D0-B3D4-48F6-B3EC-BA5B6B119264}"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D7A52-A8D9-460B-BB9E-966F0881DC18}" type="slidenum">
              <a:rPr lang="en-US" smtClean="0"/>
              <a:t>‹#›</a:t>
            </a:fld>
            <a:endParaRPr lang="en-US"/>
          </a:p>
        </p:txBody>
      </p:sp>
    </p:spTree>
    <p:extLst>
      <p:ext uri="{BB962C8B-B14F-4D97-AF65-F5344CB8AC3E}">
        <p14:creationId xmlns:p14="http://schemas.microsoft.com/office/powerpoint/2010/main" val="5044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drench, pit, or especially a tall cylinder (as of wood or concrete) usually sealed to exclude air and used for making and storing silage. Webster</a:t>
            </a:r>
          </a:p>
        </p:txBody>
      </p:sp>
      <p:sp>
        <p:nvSpPr>
          <p:cNvPr id="4" name="Slide Number Placeholder 3"/>
          <p:cNvSpPr>
            <a:spLocks noGrp="1"/>
          </p:cNvSpPr>
          <p:nvPr>
            <p:ph type="sldNum" sz="quarter" idx="5"/>
          </p:nvPr>
        </p:nvSpPr>
        <p:spPr/>
        <p:txBody>
          <a:bodyPr/>
          <a:lstStyle/>
          <a:p>
            <a:fld id="{0AED7A52-A8D9-460B-BB9E-966F0881DC18}" type="slidenum">
              <a:rPr lang="en-US" smtClean="0"/>
              <a:t>3</a:t>
            </a:fld>
            <a:endParaRPr lang="en-US"/>
          </a:p>
        </p:txBody>
      </p:sp>
    </p:spTree>
    <p:extLst>
      <p:ext uri="{BB962C8B-B14F-4D97-AF65-F5344CB8AC3E}">
        <p14:creationId xmlns:p14="http://schemas.microsoft.com/office/powerpoint/2010/main" val="58408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7A52-A8D9-460B-BB9E-966F0881DC18}" type="slidenum">
              <a:rPr lang="en-US" smtClean="0"/>
              <a:t>5</a:t>
            </a:fld>
            <a:endParaRPr lang="en-US"/>
          </a:p>
        </p:txBody>
      </p:sp>
    </p:spTree>
    <p:extLst>
      <p:ext uri="{BB962C8B-B14F-4D97-AF65-F5344CB8AC3E}">
        <p14:creationId xmlns:p14="http://schemas.microsoft.com/office/powerpoint/2010/main" val="2392895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Friday, November 10,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7443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Friday, November 10,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3062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Friday, November 10,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8094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Friday, November 10,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89388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Friday, November 10,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9062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Friday, November 10,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1064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Friday, November 10,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1726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Friday, November 10,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0098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Friday, November 10,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86254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Friday, November 10,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8631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Friday, November 10,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70693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Friday, November 10,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3557169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14" r:id="rId4"/>
    <p:sldLayoutId id="2147483715" r:id="rId5"/>
    <p:sldLayoutId id="2147483720" r:id="rId6"/>
    <p:sldLayoutId id="2147483716" r:id="rId7"/>
    <p:sldLayoutId id="2147483717" r:id="rId8"/>
    <p:sldLayoutId id="2147483718" r:id="rId9"/>
    <p:sldLayoutId id="2147483719" r:id="rId10"/>
    <p:sldLayoutId id="214748372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abay.com/photos/silo-wheat-storage-wheat-storage-52176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tholicapostolatecenter.org/uploads/9/2/4/6/9246931/donio___mccrabb_on_7_keys_to_christ-centered_collaboration__1_.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rhemawordforyou.blogspot.com/2013/03/body-of-christ.html"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rainbow colored splatter&#10;&#10;Description automatically generated">
            <a:extLst>
              <a:ext uri="{FF2B5EF4-FFF2-40B4-BE49-F238E27FC236}">
                <a16:creationId xmlns:a16="http://schemas.microsoft.com/office/drawing/2014/main" id="{9BD450F2-D10A-C6ED-33C8-62D7F91EA270}"/>
              </a:ext>
            </a:extLst>
          </p:cNvPr>
          <p:cNvPicPr>
            <a:picLocks noChangeAspect="1"/>
          </p:cNvPicPr>
          <p:nvPr/>
        </p:nvPicPr>
        <p:blipFill rotWithShape="1">
          <a:blip r:embed="rId2"/>
          <a:srcRect l="20159" r="11898" b="-1"/>
          <a:stretch/>
        </p:blipFill>
        <p:spPr>
          <a:xfrm>
            <a:off x="4038599" y="10"/>
            <a:ext cx="8160026" cy="6875809"/>
          </a:xfrm>
          <a:prstGeom prst="rect">
            <a:avLst/>
          </a:prstGeom>
        </p:spPr>
      </p:pic>
      <p:sp>
        <p:nvSpPr>
          <p:cNvPr id="51" name="Freeform: Shape 50">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71B4B842-69E7-5954-358F-7106415B2FE0}"/>
              </a:ext>
            </a:extLst>
          </p:cNvPr>
          <p:cNvSpPr>
            <a:spLocks noGrp="1"/>
          </p:cNvSpPr>
          <p:nvPr>
            <p:ph type="ctrTitle"/>
          </p:nvPr>
        </p:nvSpPr>
        <p:spPr>
          <a:xfrm>
            <a:off x="463825" y="2950387"/>
            <a:ext cx="3077044" cy="3531403"/>
          </a:xfrm>
        </p:spPr>
        <p:txBody>
          <a:bodyPr anchor="t">
            <a:normAutofit/>
          </a:bodyPr>
          <a:lstStyle/>
          <a:p>
            <a:pPr algn="r"/>
            <a:r>
              <a:rPr lang="en-US" sz="3200" dirty="0">
                <a:solidFill>
                  <a:schemeClr val="bg1"/>
                </a:solidFill>
              </a:rPr>
              <a:t>Beyond Silos</a:t>
            </a:r>
          </a:p>
        </p:txBody>
      </p:sp>
      <p:sp>
        <p:nvSpPr>
          <p:cNvPr id="5" name="Subtitle 4">
            <a:extLst>
              <a:ext uri="{FF2B5EF4-FFF2-40B4-BE49-F238E27FC236}">
                <a16:creationId xmlns:a16="http://schemas.microsoft.com/office/drawing/2014/main" id="{C2745B62-9BB8-A807-02EC-1799F0427439}"/>
              </a:ext>
            </a:extLst>
          </p:cNvPr>
          <p:cNvSpPr>
            <a:spLocks noGrp="1"/>
          </p:cNvSpPr>
          <p:nvPr>
            <p:ph type="subTitle" idx="1"/>
          </p:nvPr>
        </p:nvSpPr>
        <p:spPr>
          <a:xfrm>
            <a:off x="642026" y="525970"/>
            <a:ext cx="2937753" cy="1600225"/>
          </a:xfrm>
        </p:spPr>
        <p:txBody>
          <a:bodyPr anchor="b">
            <a:normAutofit/>
          </a:bodyPr>
          <a:lstStyle/>
          <a:p>
            <a:pPr algn="r"/>
            <a:r>
              <a:rPr lang="en-US" sz="1200">
                <a:solidFill>
                  <a:schemeClr val="bg1"/>
                </a:solidFill>
              </a:rPr>
              <a:t>Inter-Diocesan Collaboration</a:t>
            </a:r>
          </a:p>
        </p:txBody>
      </p:sp>
      <p:pic>
        <p:nvPicPr>
          <p:cNvPr id="3" name="Picture 2" descr="A person holding a golden chalice&#10;&#10;Description automatically generated">
            <a:extLst>
              <a:ext uri="{FF2B5EF4-FFF2-40B4-BE49-F238E27FC236}">
                <a16:creationId xmlns:a16="http://schemas.microsoft.com/office/drawing/2014/main" id="{3055966D-9F65-44E4-D305-735B50D18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753" y="4374690"/>
            <a:ext cx="2206238" cy="1468151"/>
          </a:xfrm>
          <a:prstGeom prst="rect">
            <a:avLst/>
          </a:prstGeom>
        </p:spPr>
      </p:pic>
    </p:spTree>
    <p:extLst>
      <p:ext uri="{BB962C8B-B14F-4D97-AF65-F5344CB8AC3E}">
        <p14:creationId xmlns:p14="http://schemas.microsoft.com/office/powerpoint/2010/main" val="338779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F8298A-76FE-65C5-224C-A5EADDBC6276}"/>
              </a:ext>
            </a:extLst>
          </p:cNvPr>
          <p:cNvSpPr>
            <a:spLocks noGrp="1"/>
          </p:cNvSpPr>
          <p:nvPr>
            <p:ph type="title"/>
          </p:nvPr>
        </p:nvSpPr>
        <p:spPr>
          <a:xfrm>
            <a:off x="1380236" y="286601"/>
            <a:ext cx="5929422" cy="1852976"/>
          </a:xfrm>
        </p:spPr>
        <p:txBody>
          <a:bodyPr>
            <a:normAutofit/>
          </a:bodyPr>
          <a:lstStyle/>
          <a:p>
            <a:r>
              <a:rPr lang="en-US" sz="4000"/>
              <a:t>Prayer for Moving Forward</a:t>
            </a:r>
          </a:p>
        </p:txBody>
      </p:sp>
      <p:sp>
        <p:nvSpPr>
          <p:cNvPr id="3" name="Content Placeholder 2">
            <a:extLst>
              <a:ext uri="{FF2B5EF4-FFF2-40B4-BE49-F238E27FC236}">
                <a16:creationId xmlns:a16="http://schemas.microsoft.com/office/drawing/2014/main" id="{443A6ABB-FCC9-AD5B-A4BD-1EB608684B81}"/>
              </a:ext>
            </a:extLst>
          </p:cNvPr>
          <p:cNvSpPr>
            <a:spLocks noGrp="1"/>
          </p:cNvSpPr>
          <p:nvPr>
            <p:ph idx="1"/>
          </p:nvPr>
        </p:nvSpPr>
        <p:spPr>
          <a:xfrm>
            <a:off x="1380237" y="2621381"/>
            <a:ext cx="5929422" cy="3322219"/>
          </a:xfrm>
        </p:spPr>
        <p:txBody>
          <a:bodyPr>
            <a:normAutofit lnSpcReduction="10000"/>
          </a:bodyPr>
          <a:lstStyle/>
          <a:p>
            <a:pPr marL="0" indent="0">
              <a:lnSpc>
                <a:spcPct val="110000"/>
              </a:lnSpc>
              <a:buNone/>
            </a:pPr>
            <a:r>
              <a:rPr lang="en-US" sz="1400" dirty="0"/>
              <a:t>God our loving Father,</a:t>
            </a:r>
            <a:br>
              <a:rPr lang="en-US" sz="1400" dirty="0"/>
            </a:br>
            <a:r>
              <a:rPr lang="en-US" sz="1400" dirty="0"/>
              <a:t>we place our work and ourselves into Your Hands.</a:t>
            </a:r>
            <a:br>
              <a:rPr lang="en-US" sz="1400" dirty="0"/>
            </a:br>
            <a:r>
              <a:rPr lang="en-US" sz="1400" dirty="0"/>
              <a:t>Anoint our creativity, our plans, our work</a:t>
            </a:r>
            <a:br>
              <a:rPr lang="en-US" sz="1400" dirty="0"/>
            </a:br>
            <a:r>
              <a:rPr lang="en-US" sz="1400" dirty="0"/>
              <a:t>so that even the smallest task may bring You glory.</a:t>
            </a:r>
            <a:br>
              <a:rPr lang="en-US" sz="1400" dirty="0"/>
            </a:br>
            <a:r>
              <a:rPr lang="en-US" sz="1400" dirty="0"/>
              <a:t>When we are challenged, guide us, when we are weary, energize us.</a:t>
            </a:r>
            <a:br>
              <a:rPr lang="en-US" sz="1400" dirty="0"/>
            </a:br>
            <a:r>
              <a:rPr lang="en-US" sz="1400" dirty="0"/>
              <a:t>May the work that we do and the way that we do it, bring hope, life and courage to all with whom</a:t>
            </a:r>
            <a:br>
              <a:rPr lang="en-US" sz="1400" dirty="0"/>
            </a:br>
            <a:r>
              <a:rPr lang="en-US" sz="1400" dirty="0"/>
              <a:t>we minister within our dioceses.</a:t>
            </a:r>
            <a:br>
              <a:rPr lang="en-US" sz="1400" dirty="0"/>
            </a:br>
            <a:r>
              <a:rPr lang="en-US" sz="1400" dirty="0"/>
              <a:t>Bless our bishops and priests with wisdom and discernment,</a:t>
            </a:r>
            <a:br>
              <a:rPr lang="en-US" sz="1400" dirty="0"/>
            </a:br>
            <a:r>
              <a:rPr lang="en-US" sz="1400" dirty="0"/>
              <a:t>our entire staff with commitment and compassion, and all department heads with a collaborative spirit.</a:t>
            </a:r>
            <a:br>
              <a:rPr lang="en-US" sz="1400" dirty="0"/>
            </a:br>
            <a:r>
              <a:rPr lang="en-US" sz="1400" dirty="0"/>
              <a:t>Rooted in Your love may Your face illuminate all activities done in Your name.</a:t>
            </a:r>
            <a:br>
              <a:rPr lang="en-US" sz="1400" dirty="0"/>
            </a:br>
            <a:r>
              <a:rPr lang="en-US" sz="1400" dirty="0"/>
              <a:t>Amen</a:t>
            </a:r>
          </a:p>
          <a:p>
            <a:pPr marL="0" indent="0">
              <a:lnSpc>
                <a:spcPct val="110000"/>
              </a:lnSpc>
              <a:buNone/>
            </a:pPr>
            <a:r>
              <a:rPr lang="en-US" sz="1050" dirty="0"/>
              <a:t>Adapted from St. </a:t>
            </a:r>
            <a:r>
              <a:rPr lang="en-US" sz="1050"/>
              <a:t>Joseph Candler</a:t>
            </a:r>
            <a:endParaRPr lang="en-US" sz="1050" dirty="0"/>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reaching out to sun">
            <a:extLst>
              <a:ext uri="{FF2B5EF4-FFF2-40B4-BE49-F238E27FC236}">
                <a16:creationId xmlns:a16="http://schemas.microsoft.com/office/drawing/2014/main" id="{99AEAA4E-820F-43A7-1BE5-B2662D6E83DB}"/>
              </a:ext>
            </a:extLst>
          </p:cNvPr>
          <p:cNvPicPr>
            <a:picLocks noChangeAspect="1"/>
          </p:cNvPicPr>
          <p:nvPr/>
        </p:nvPicPr>
        <p:blipFill rotWithShape="1">
          <a:blip r:embed="rId2"/>
          <a:srcRect l="37917" r="19529"/>
          <a:stretch/>
        </p:blipFill>
        <p:spPr>
          <a:xfrm>
            <a:off x="8115300" y="-12515"/>
            <a:ext cx="4076700" cy="6418631"/>
          </a:xfrm>
          <a:prstGeom prst="rect">
            <a:avLst/>
          </a:prstGeom>
        </p:spPr>
      </p:pic>
    </p:spTree>
    <p:extLst>
      <p:ext uri="{BB962C8B-B14F-4D97-AF65-F5344CB8AC3E}">
        <p14:creationId xmlns:p14="http://schemas.microsoft.com/office/powerpoint/2010/main" val="3594672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E75CF-EB3B-A5AB-DBAC-FDB8D552CFED}"/>
              </a:ext>
            </a:extLst>
          </p:cNvPr>
          <p:cNvSpPr>
            <a:spLocks noGrp="1"/>
          </p:cNvSpPr>
          <p:nvPr>
            <p:ph type="title"/>
          </p:nvPr>
        </p:nvSpPr>
        <p:spPr>
          <a:xfrm>
            <a:off x="1371600" y="457200"/>
            <a:ext cx="5268036" cy="2140145"/>
          </a:xfrm>
        </p:spPr>
        <p:txBody>
          <a:bodyPr anchor="b">
            <a:normAutofit/>
          </a:bodyPr>
          <a:lstStyle/>
          <a:p>
            <a:r>
              <a:rPr lang="en-US" dirty="0"/>
              <a:t>One Body in Christ </a:t>
            </a:r>
          </a:p>
        </p:txBody>
      </p:sp>
      <p:sp>
        <p:nvSpPr>
          <p:cNvPr id="3" name="Content Placeholder 2">
            <a:extLst>
              <a:ext uri="{FF2B5EF4-FFF2-40B4-BE49-F238E27FC236}">
                <a16:creationId xmlns:a16="http://schemas.microsoft.com/office/drawing/2014/main" id="{51E6794E-2C1D-2124-F34E-06543D0C8E8B}"/>
              </a:ext>
            </a:extLst>
          </p:cNvPr>
          <p:cNvSpPr>
            <a:spLocks noGrp="1"/>
          </p:cNvSpPr>
          <p:nvPr>
            <p:ph idx="1"/>
          </p:nvPr>
        </p:nvSpPr>
        <p:spPr>
          <a:xfrm>
            <a:off x="1371599" y="3054545"/>
            <a:ext cx="5268037" cy="2567508"/>
          </a:xfrm>
        </p:spPr>
        <p:txBody>
          <a:bodyPr anchor="t">
            <a:normAutofit/>
          </a:bodyPr>
          <a:lstStyle/>
          <a:p>
            <a:r>
              <a:rPr lang="en-US" sz="1600" i="1"/>
              <a:t>Living the truth in love, we should grow in every way into him who is the head, Christ,</a:t>
            </a:r>
            <a:r>
              <a:rPr lang="en-US" sz="1600" i="1" baseline="30000"/>
              <a:t> </a:t>
            </a:r>
            <a:r>
              <a:rPr lang="en-US" sz="1600" i="1"/>
              <a:t>from whom the whole body, joined and held together by every supporting ligament, with the proper functioning of each part, brings about the body’s growth and builds itself up in love. (Eph 4:15-16)</a:t>
            </a:r>
            <a:r>
              <a:rPr lang="en-US" sz="1600" i="1" baseline="30000"/>
              <a:t> </a:t>
            </a:r>
            <a:endParaRPr lang="en-US" sz="1600" i="1"/>
          </a:p>
          <a:p>
            <a:endParaRPr lang="en-US" sz="1600"/>
          </a:p>
        </p:txBody>
      </p:sp>
      <p:pic>
        <p:nvPicPr>
          <p:cNvPr id="5" name="Picture 4" descr="A collage of images&#10;&#10;Description automatically generated">
            <a:extLst>
              <a:ext uri="{FF2B5EF4-FFF2-40B4-BE49-F238E27FC236}">
                <a16:creationId xmlns:a16="http://schemas.microsoft.com/office/drawing/2014/main" id="{B2991752-6716-4AD0-91AC-1B33B12CA7B1}"/>
              </a:ext>
            </a:extLst>
          </p:cNvPr>
          <p:cNvPicPr>
            <a:picLocks noChangeAspect="1"/>
          </p:cNvPicPr>
          <p:nvPr/>
        </p:nvPicPr>
        <p:blipFill rotWithShape="1">
          <a:blip r:embed="rId2">
            <a:extLst>
              <a:ext uri="{28A0092B-C50C-407E-A947-70E740481C1C}">
                <a14:useLocalDpi xmlns:a14="http://schemas.microsoft.com/office/drawing/2010/main" val="0"/>
              </a:ext>
            </a:extLst>
          </a:blip>
          <a:srcRect l="21366" r="21202"/>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107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48355-E5B7-DFDF-1CB6-F951DC8EEC1C}"/>
              </a:ext>
            </a:extLst>
          </p:cNvPr>
          <p:cNvSpPr>
            <a:spLocks noGrp="1"/>
          </p:cNvSpPr>
          <p:nvPr>
            <p:ph type="title"/>
          </p:nvPr>
        </p:nvSpPr>
        <p:spPr>
          <a:xfrm>
            <a:off x="8643193" y="457201"/>
            <a:ext cx="3091607" cy="1727643"/>
          </a:xfrm>
        </p:spPr>
        <p:txBody>
          <a:bodyPr anchor="b">
            <a:normAutofit/>
          </a:bodyPr>
          <a:lstStyle/>
          <a:p>
            <a:r>
              <a:rPr lang="en-US" sz="2800"/>
              <a:t>What is a Silo?</a:t>
            </a:r>
          </a:p>
        </p:txBody>
      </p:sp>
      <p:pic>
        <p:nvPicPr>
          <p:cNvPr id="5" name="Picture 4" descr="A row of silos in a field&#10;&#10;Description automatically generated">
            <a:extLst>
              <a:ext uri="{FF2B5EF4-FFF2-40B4-BE49-F238E27FC236}">
                <a16:creationId xmlns:a16="http://schemas.microsoft.com/office/drawing/2014/main" id="{1698E6AA-8B01-85B8-7407-BB58C9ADBDA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022"/>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B3D79444-FE7D-98AA-67E4-C0940F46B8FE}"/>
              </a:ext>
            </a:extLst>
          </p:cNvPr>
          <p:cNvSpPr>
            <a:spLocks noGrp="1"/>
          </p:cNvSpPr>
          <p:nvPr>
            <p:ph idx="1"/>
          </p:nvPr>
        </p:nvSpPr>
        <p:spPr>
          <a:xfrm>
            <a:off x="8643193" y="2530549"/>
            <a:ext cx="2942813" cy="3428124"/>
          </a:xfrm>
        </p:spPr>
        <p:txBody>
          <a:bodyPr>
            <a:normAutofit fontScale="92500"/>
          </a:bodyPr>
          <a:lstStyle/>
          <a:p>
            <a:pPr marL="0" indent="0">
              <a:buNone/>
            </a:pPr>
            <a:r>
              <a:rPr lang="en-US" dirty="0"/>
              <a:t>Organizational divisions that operate independently and avoid sharing information.</a:t>
            </a:r>
          </a:p>
          <a:p>
            <a:pPr marL="0" indent="0">
              <a:buNone/>
            </a:pPr>
            <a:endParaRPr lang="en-US" dirty="0"/>
          </a:p>
          <a:p>
            <a:pPr marL="0" indent="0">
              <a:buNone/>
            </a:pPr>
            <a:endParaRPr lang="en-US" dirty="0"/>
          </a:p>
          <a:p>
            <a:pPr marL="0" indent="0">
              <a:buNone/>
            </a:pPr>
            <a:r>
              <a:rPr lang="en-US" sz="1600" dirty="0"/>
              <a:t> (www.Investopedia.com)</a:t>
            </a:r>
          </a:p>
        </p:txBody>
      </p:sp>
      <p:sp>
        <p:nvSpPr>
          <p:cNvPr id="26" name="Rectangle 2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61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25B16-B27E-01AA-BAB7-8E5E0CE91E9D}"/>
              </a:ext>
            </a:extLst>
          </p:cNvPr>
          <p:cNvSpPr>
            <a:spLocks noGrp="1"/>
          </p:cNvSpPr>
          <p:nvPr>
            <p:ph type="title"/>
          </p:nvPr>
        </p:nvSpPr>
        <p:spPr>
          <a:xfrm>
            <a:off x="8643193" y="457201"/>
            <a:ext cx="3091607" cy="1727643"/>
          </a:xfrm>
        </p:spPr>
        <p:txBody>
          <a:bodyPr anchor="b">
            <a:normAutofit/>
          </a:bodyPr>
          <a:lstStyle/>
          <a:p>
            <a:r>
              <a:rPr lang="en-US" sz="2800"/>
              <a:t>Discussion</a:t>
            </a:r>
          </a:p>
        </p:txBody>
      </p:sp>
      <p:pic>
        <p:nvPicPr>
          <p:cNvPr id="5" name="Picture 4" descr="Skydivers make a formation above the clouds">
            <a:extLst>
              <a:ext uri="{FF2B5EF4-FFF2-40B4-BE49-F238E27FC236}">
                <a16:creationId xmlns:a16="http://schemas.microsoft.com/office/drawing/2014/main" id="{C2D76431-5E57-18D8-2E27-4B748FC045D3}"/>
              </a:ext>
            </a:extLst>
          </p:cNvPr>
          <p:cNvPicPr>
            <a:picLocks noChangeAspect="1"/>
          </p:cNvPicPr>
          <p:nvPr/>
        </p:nvPicPr>
        <p:blipFill rotWithShape="1">
          <a:blip r:embed="rId2"/>
          <a:srcRect l="12539" r="2931"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057A600C-A8C6-0212-2A77-216DD8B4D534}"/>
              </a:ext>
            </a:extLst>
          </p:cNvPr>
          <p:cNvSpPr>
            <a:spLocks noGrp="1"/>
          </p:cNvSpPr>
          <p:nvPr>
            <p:ph idx="1"/>
          </p:nvPr>
        </p:nvSpPr>
        <p:spPr>
          <a:xfrm>
            <a:off x="8643193" y="2530549"/>
            <a:ext cx="2942813" cy="3428124"/>
          </a:xfrm>
        </p:spPr>
        <p:txBody>
          <a:bodyPr>
            <a:normAutofit/>
          </a:bodyPr>
          <a:lstStyle/>
          <a:p>
            <a:r>
              <a:rPr lang="en-US" sz="1400" dirty="0"/>
              <a:t>Why do ministry silos hurt or impede the work in Natural Family Planning?</a:t>
            </a:r>
          </a:p>
          <a:p>
            <a:r>
              <a:rPr lang="en-US" sz="1400" dirty="0"/>
              <a:t>What do we do to prevent silos?</a:t>
            </a:r>
          </a:p>
          <a:p>
            <a:r>
              <a:rPr lang="en-US" sz="1400" dirty="0"/>
              <a:t>How can we work better with the various methods of NFP to build a </a:t>
            </a:r>
            <a:r>
              <a:rPr lang="en-US" sz="1400"/>
              <a:t>stronger voice?</a:t>
            </a:r>
            <a:endParaRPr lang="en-US" sz="1400" dirty="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72815B-B973-BFBB-375F-9DFF10C79EFB}"/>
              </a:ext>
            </a:extLst>
          </p:cNvPr>
          <p:cNvSpPr>
            <a:spLocks noGrp="1"/>
          </p:cNvSpPr>
          <p:nvPr>
            <p:ph type="title"/>
          </p:nvPr>
        </p:nvSpPr>
        <p:spPr>
          <a:xfrm>
            <a:off x="875489" y="457200"/>
            <a:ext cx="5407504" cy="1556724"/>
          </a:xfrm>
        </p:spPr>
        <p:txBody>
          <a:bodyPr anchor="b">
            <a:normAutofit/>
          </a:bodyPr>
          <a:lstStyle/>
          <a:p>
            <a:r>
              <a:rPr lang="en-US" dirty="0"/>
              <a:t>Collaboration Model</a:t>
            </a:r>
          </a:p>
        </p:txBody>
      </p:sp>
      <p:sp>
        <p:nvSpPr>
          <p:cNvPr id="3" name="Content Placeholder 2">
            <a:extLst>
              <a:ext uri="{FF2B5EF4-FFF2-40B4-BE49-F238E27FC236}">
                <a16:creationId xmlns:a16="http://schemas.microsoft.com/office/drawing/2014/main" id="{1B933B04-4F9D-5ACA-9DDC-7E57F3985D53}"/>
              </a:ext>
            </a:extLst>
          </p:cNvPr>
          <p:cNvSpPr>
            <a:spLocks noGrp="1"/>
          </p:cNvSpPr>
          <p:nvPr>
            <p:ph idx="1"/>
          </p:nvPr>
        </p:nvSpPr>
        <p:spPr>
          <a:xfrm>
            <a:off x="729573" y="2013925"/>
            <a:ext cx="5553419" cy="4221506"/>
          </a:xfrm>
        </p:spPr>
        <p:txBody>
          <a:bodyPr anchor="t">
            <a:normAutofit fontScale="55000" lnSpcReduction="20000"/>
          </a:bodyPr>
          <a:lstStyle/>
          <a:p>
            <a:pPr>
              <a:lnSpc>
                <a:spcPct val="110000"/>
              </a:lnSpc>
            </a:pPr>
            <a:endParaRPr lang="en-US" sz="600" dirty="0"/>
          </a:p>
          <a:p>
            <a:pPr>
              <a:lnSpc>
                <a:spcPct val="110000"/>
              </a:lnSpc>
            </a:pPr>
            <a:r>
              <a:rPr lang="en-US" sz="5100" dirty="0"/>
              <a:t>Christ</a:t>
            </a:r>
          </a:p>
          <a:p>
            <a:pPr>
              <a:lnSpc>
                <a:spcPct val="110000"/>
              </a:lnSpc>
            </a:pPr>
            <a:r>
              <a:rPr lang="en-US" sz="5100" dirty="0"/>
              <a:t>Cenacle</a:t>
            </a:r>
          </a:p>
          <a:p>
            <a:pPr>
              <a:lnSpc>
                <a:spcPct val="110000"/>
              </a:lnSpc>
            </a:pPr>
            <a:r>
              <a:rPr lang="en-US" sz="5100" dirty="0"/>
              <a:t>Communio</a:t>
            </a:r>
          </a:p>
          <a:p>
            <a:pPr>
              <a:lnSpc>
                <a:spcPct val="110000"/>
              </a:lnSpc>
            </a:pPr>
            <a:r>
              <a:rPr lang="en-US" sz="5100" dirty="0"/>
              <a:t>Cooperation</a:t>
            </a:r>
          </a:p>
          <a:p>
            <a:pPr>
              <a:lnSpc>
                <a:spcPct val="110000"/>
              </a:lnSpc>
            </a:pPr>
            <a:r>
              <a:rPr lang="en-US" sz="5100" dirty="0"/>
              <a:t>Communication</a:t>
            </a:r>
          </a:p>
          <a:p>
            <a:pPr>
              <a:lnSpc>
                <a:spcPct val="110000"/>
              </a:lnSpc>
            </a:pPr>
            <a:r>
              <a:rPr lang="en-US" sz="5100" dirty="0"/>
              <a:t>Compassion</a:t>
            </a:r>
          </a:p>
          <a:p>
            <a:pPr>
              <a:lnSpc>
                <a:spcPct val="110000"/>
              </a:lnSpc>
            </a:pPr>
            <a:r>
              <a:rPr lang="en-US" sz="5100" dirty="0"/>
              <a:t>Co-responsibility</a:t>
            </a:r>
          </a:p>
          <a:p>
            <a:pPr>
              <a:lnSpc>
                <a:spcPct val="110000"/>
              </a:lnSpc>
            </a:pPr>
            <a:endParaRPr lang="en-US" sz="600" dirty="0"/>
          </a:p>
          <a:p>
            <a:pPr>
              <a:lnSpc>
                <a:spcPct val="110000"/>
              </a:lnSpc>
            </a:pPr>
            <a:endParaRPr lang="en-US" sz="600" dirty="0"/>
          </a:p>
          <a:p>
            <a:pPr>
              <a:lnSpc>
                <a:spcPct val="110000"/>
              </a:lnSpc>
            </a:pPr>
            <a:r>
              <a:rPr lang="en-US" sz="1100" dirty="0"/>
              <a:t> </a:t>
            </a:r>
            <a:r>
              <a:rPr lang="en-US" sz="1100" b="1" dirty="0">
                <a:hlinkClick r:id="rId3"/>
              </a:rPr>
              <a:t> 7-Keys to Christ-Centered Collaboration</a:t>
            </a:r>
            <a:r>
              <a:rPr lang="en-US" sz="1100" dirty="0"/>
              <a:t>    Fr. Frank </a:t>
            </a:r>
            <a:r>
              <a:rPr lang="en-US" sz="1100" dirty="0" err="1"/>
              <a:t>Donio</a:t>
            </a:r>
            <a:r>
              <a:rPr lang="en-US" sz="1100" dirty="0"/>
              <a:t>, S.A.C. and Barbara </a:t>
            </a:r>
            <a:r>
              <a:rPr lang="en-US" sz="1100" dirty="0" err="1"/>
              <a:t>McCrabb</a:t>
            </a:r>
            <a:r>
              <a:rPr lang="en-US" sz="1100" dirty="0"/>
              <a:t> - Summer 2023</a:t>
            </a:r>
            <a:r>
              <a:rPr lang="en-US" sz="1100" i="1" dirty="0"/>
              <a:t> Horizon Magazine</a:t>
            </a:r>
            <a:endParaRPr lang="en-US" sz="1100" dirty="0"/>
          </a:p>
        </p:txBody>
      </p:sp>
      <p:pic>
        <p:nvPicPr>
          <p:cNvPr id="6" name="Picture 5" descr="A group of people putting their hands together&#10;&#10;Description automatically generated">
            <a:extLst>
              <a:ext uri="{FF2B5EF4-FFF2-40B4-BE49-F238E27FC236}">
                <a16:creationId xmlns:a16="http://schemas.microsoft.com/office/drawing/2014/main" id="{71723A9C-2B9B-400A-B566-791AD379A27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44639" y="1666339"/>
            <a:ext cx="5090161" cy="3054096"/>
          </a:xfrm>
          <a:prstGeom prst="rect">
            <a:avLst/>
          </a:prstGeom>
        </p:spPr>
      </p:pic>
      <p:sp>
        <p:nvSpPr>
          <p:cNvPr id="27" name="Rectangle 26">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11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6A3133-0450-5CE5-999D-159D2575AE3F}"/>
              </a:ext>
            </a:extLst>
          </p:cNvPr>
          <p:cNvSpPr>
            <a:spLocks noGrp="1"/>
          </p:cNvSpPr>
          <p:nvPr>
            <p:ph type="title"/>
          </p:nvPr>
        </p:nvSpPr>
        <p:spPr>
          <a:xfrm>
            <a:off x="1157084" y="374427"/>
            <a:ext cx="10374517" cy="971512"/>
          </a:xfrm>
        </p:spPr>
        <p:txBody>
          <a:bodyPr vert="horz" lIns="0" tIns="0" rIns="0" bIns="0" rtlCol="0" anchor="ctr">
            <a:normAutofit/>
          </a:bodyPr>
          <a:lstStyle/>
          <a:p>
            <a:r>
              <a:rPr lang="en-US" sz="3200" dirty="0">
                <a:solidFill>
                  <a:schemeClr val="bg1"/>
                </a:solidFill>
              </a:rPr>
              <a:t>Collaborate  OR  NOT</a:t>
            </a:r>
          </a:p>
        </p:txBody>
      </p:sp>
      <p:sp>
        <p:nvSpPr>
          <p:cNvPr id="3" name="Content Placeholder 2">
            <a:extLst>
              <a:ext uri="{FF2B5EF4-FFF2-40B4-BE49-F238E27FC236}">
                <a16:creationId xmlns:a16="http://schemas.microsoft.com/office/drawing/2014/main" id="{3B3A919C-5D5A-5C6E-6955-97B34FF951B3}"/>
              </a:ext>
            </a:extLst>
          </p:cNvPr>
          <p:cNvSpPr>
            <a:spLocks noGrp="1"/>
          </p:cNvSpPr>
          <p:nvPr>
            <p:ph sz="half" idx="1"/>
          </p:nvPr>
        </p:nvSpPr>
        <p:spPr>
          <a:xfrm>
            <a:off x="678048" y="2062715"/>
            <a:ext cx="5303759" cy="4189229"/>
          </a:xfrm>
        </p:spPr>
        <p:txBody>
          <a:bodyPr/>
          <a:lstStyle/>
          <a:p>
            <a:pPr marL="0" indent="0" defTabSz="960120">
              <a:spcBef>
                <a:spcPts val="1050"/>
              </a:spcBef>
              <a:buNone/>
            </a:pPr>
            <a:r>
              <a:rPr lang="en-US" sz="2520" kern="1200" dirty="0">
                <a:solidFill>
                  <a:schemeClr val="accent5">
                    <a:lumMod val="75000"/>
                  </a:schemeClr>
                </a:solidFill>
                <a:latin typeface="+mn-lt"/>
                <a:ea typeface="+mn-ea"/>
                <a:cs typeface="+mn-cs"/>
              </a:rPr>
              <a:t>Natural Family Planning Ministry can flow in Christ with</a:t>
            </a:r>
          </a:p>
          <a:p>
            <a:pPr marL="0" indent="0" defTabSz="960120">
              <a:spcBef>
                <a:spcPts val="1050"/>
              </a:spcBef>
              <a:buNone/>
            </a:pPr>
            <a:r>
              <a:rPr lang="en-US" sz="2520" kern="1200" dirty="0">
                <a:solidFill>
                  <a:schemeClr val="tx1"/>
                </a:solidFill>
                <a:latin typeface="+mn-lt"/>
                <a:ea typeface="+mn-ea"/>
                <a:cs typeface="+mn-cs"/>
              </a:rPr>
              <a:t>Accompaniment</a:t>
            </a:r>
          </a:p>
          <a:p>
            <a:pPr marL="0" indent="0" defTabSz="960120">
              <a:spcBef>
                <a:spcPts val="1050"/>
              </a:spcBef>
              <a:buNone/>
            </a:pPr>
            <a:r>
              <a:rPr lang="en-US" sz="2520" kern="1200" dirty="0">
                <a:solidFill>
                  <a:schemeClr val="tx1"/>
                </a:solidFill>
                <a:latin typeface="+mn-lt"/>
                <a:ea typeface="+mn-ea"/>
                <a:cs typeface="+mn-cs"/>
              </a:rPr>
              <a:t>Compassion</a:t>
            </a:r>
          </a:p>
          <a:p>
            <a:pPr marL="0" indent="0" defTabSz="960120">
              <a:spcBef>
                <a:spcPts val="1050"/>
              </a:spcBef>
              <a:buNone/>
            </a:pPr>
            <a:r>
              <a:rPr lang="en-US" sz="2520" kern="1200" dirty="0">
                <a:solidFill>
                  <a:schemeClr val="tx1"/>
                </a:solidFill>
                <a:latin typeface="+mn-lt"/>
                <a:ea typeface="+mn-ea"/>
                <a:cs typeface="+mn-cs"/>
              </a:rPr>
              <a:t>Collaboration</a:t>
            </a:r>
          </a:p>
          <a:p>
            <a:pPr marL="0" indent="0" defTabSz="960120">
              <a:spcBef>
                <a:spcPts val="1050"/>
              </a:spcBef>
              <a:buNone/>
            </a:pPr>
            <a:endParaRPr lang="en-US" sz="2520" kern="1200" dirty="0">
              <a:solidFill>
                <a:schemeClr val="tx1"/>
              </a:solidFill>
              <a:latin typeface="+mn-lt"/>
              <a:ea typeface="+mn-ea"/>
              <a:cs typeface="+mn-cs"/>
            </a:endParaRPr>
          </a:p>
          <a:p>
            <a:pPr marL="0" indent="0" defTabSz="960120">
              <a:spcBef>
                <a:spcPts val="1050"/>
              </a:spcBef>
              <a:buNone/>
            </a:pPr>
            <a:r>
              <a:rPr lang="en-US" sz="2520" kern="1200" dirty="0">
                <a:solidFill>
                  <a:schemeClr val="tx1"/>
                </a:solidFill>
                <a:latin typeface="+mn-lt"/>
                <a:ea typeface="+mn-ea"/>
                <a:cs typeface="+mn-cs"/>
              </a:rPr>
              <a:t>                                                      OR</a:t>
            </a:r>
            <a:endParaRPr lang="en-US" dirty="0"/>
          </a:p>
        </p:txBody>
      </p:sp>
      <p:sp>
        <p:nvSpPr>
          <p:cNvPr id="5" name="Content Placeholder 4">
            <a:extLst>
              <a:ext uri="{FF2B5EF4-FFF2-40B4-BE49-F238E27FC236}">
                <a16:creationId xmlns:a16="http://schemas.microsoft.com/office/drawing/2014/main" id="{44F63A75-7B57-3FF5-40B0-5EEEEB5E1041}"/>
              </a:ext>
            </a:extLst>
          </p:cNvPr>
          <p:cNvSpPr>
            <a:spLocks noGrp="1"/>
          </p:cNvSpPr>
          <p:nvPr>
            <p:ph sz="half" idx="2"/>
          </p:nvPr>
        </p:nvSpPr>
        <p:spPr>
          <a:xfrm>
            <a:off x="6386235" y="2062716"/>
            <a:ext cx="5127694" cy="4189228"/>
          </a:xfrm>
        </p:spPr>
        <p:txBody>
          <a:bodyPr/>
          <a:lstStyle/>
          <a:p>
            <a:pPr marL="0" indent="0" defTabSz="960120">
              <a:spcBef>
                <a:spcPts val="1050"/>
              </a:spcBef>
              <a:buNone/>
            </a:pPr>
            <a:r>
              <a:rPr lang="en-US" sz="2520" kern="1200" dirty="0">
                <a:solidFill>
                  <a:schemeClr val="accent5">
                    <a:lumMod val="75000"/>
                  </a:schemeClr>
                </a:solidFill>
                <a:latin typeface="+mn-lt"/>
                <a:ea typeface="+mn-ea"/>
                <a:cs typeface="+mn-cs"/>
              </a:rPr>
              <a:t>Natural Family Planning Ministry can flow from us alone with</a:t>
            </a:r>
          </a:p>
          <a:p>
            <a:pPr marL="0" indent="0" defTabSz="960120">
              <a:spcBef>
                <a:spcPts val="1050"/>
              </a:spcBef>
              <a:buNone/>
            </a:pPr>
            <a:r>
              <a:rPr lang="en-US" sz="2520" kern="1200" dirty="0">
                <a:solidFill>
                  <a:schemeClr val="tx1"/>
                </a:solidFill>
                <a:latin typeface="+mn-lt"/>
                <a:ea typeface="+mn-ea"/>
                <a:cs typeface="+mn-cs"/>
              </a:rPr>
              <a:t>Pressure to perform </a:t>
            </a:r>
          </a:p>
          <a:p>
            <a:pPr marL="0" indent="0" defTabSz="960120">
              <a:spcBef>
                <a:spcPts val="1050"/>
              </a:spcBef>
              <a:buNone/>
            </a:pPr>
            <a:r>
              <a:rPr lang="en-US" sz="2520" kern="1200" dirty="0">
                <a:solidFill>
                  <a:schemeClr val="tx1"/>
                </a:solidFill>
                <a:latin typeface="+mn-lt"/>
                <a:ea typeface="+mn-ea"/>
                <a:cs typeface="+mn-cs"/>
              </a:rPr>
              <a:t>Reacting instead of being proactive</a:t>
            </a:r>
          </a:p>
          <a:p>
            <a:pPr marL="0" indent="0" defTabSz="960120">
              <a:spcBef>
                <a:spcPts val="1050"/>
              </a:spcBef>
              <a:buNone/>
            </a:pPr>
            <a:r>
              <a:rPr lang="en-US" sz="2520" kern="1200" dirty="0">
                <a:solidFill>
                  <a:schemeClr val="tx1"/>
                </a:solidFill>
                <a:latin typeface="+mn-lt"/>
                <a:ea typeface="+mn-ea"/>
                <a:cs typeface="+mn-cs"/>
              </a:rPr>
              <a:t>Run from one fire to the next.</a:t>
            </a:r>
            <a:endParaRPr lang="en-US" dirty="0"/>
          </a:p>
        </p:txBody>
      </p:sp>
    </p:spTree>
    <p:extLst>
      <p:ext uri="{BB962C8B-B14F-4D97-AF65-F5344CB8AC3E}">
        <p14:creationId xmlns:p14="http://schemas.microsoft.com/office/powerpoint/2010/main" val="221476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1BDC1-70D5-63C9-AAE2-F2DCDEA11A3B}"/>
              </a:ext>
            </a:extLst>
          </p:cNvPr>
          <p:cNvSpPr>
            <a:spLocks noGrp="1"/>
          </p:cNvSpPr>
          <p:nvPr>
            <p:ph type="title"/>
          </p:nvPr>
        </p:nvSpPr>
        <p:spPr>
          <a:xfrm>
            <a:off x="1157084" y="374427"/>
            <a:ext cx="10374517" cy="971512"/>
          </a:xfrm>
        </p:spPr>
        <p:txBody>
          <a:bodyPr anchor="ctr">
            <a:normAutofit/>
          </a:bodyPr>
          <a:lstStyle/>
          <a:p>
            <a:pPr>
              <a:lnSpc>
                <a:spcPct val="90000"/>
              </a:lnSpc>
            </a:pPr>
            <a:r>
              <a:rPr lang="en-US" sz="3200">
                <a:solidFill>
                  <a:schemeClr val="bg1"/>
                </a:solidFill>
              </a:rPr>
              <a:t>Other Dioceses/Diocesan Departments</a:t>
            </a:r>
          </a:p>
        </p:txBody>
      </p:sp>
      <p:graphicFrame>
        <p:nvGraphicFramePr>
          <p:cNvPr id="5" name="Content Placeholder 2">
            <a:extLst>
              <a:ext uri="{FF2B5EF4-FFF2-40B4-BE49-F238E27FC236}">
                <a16:creationId xmlns:a16="http://schemas.microsoft.com/office/drawing/2014/main" id="{3AAE346E-41A4-D05E-2DE2-1E7CCEA19814}"/>
              </a:ext>
            </a:extLst>
          </p:cNvPr>
          <p:cNvGraphicFramePr>
            <a:graphicFrameLocks noGrp="1"/>
          </p:cNvGraphicFramePr>
          <p:nvPr>
            <p:ph idx="1"/>
            <p:extLst>
              <p:ext uri="{D42A27DB-BD31-4B8C-83A1-F6EECF244321}">
                <p14:modId xmlns:p14="http://schemas.microsoft.com/office/powerpoint/2010/main" val="3420966593"/>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6283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7D39B-593C-C36D-1E53-8247197E556B}"/>
              </a:ext>
            </a:extLst>
          </p:cNvPr>
          <p:cNvSpPr>
            <a:spLocks noGrp="1"/>
          </p:cNvSpPr>
          <p:nvPr>
            <p:ph type="title"/>
          </p:nvPr>
        </p:nvSpPr>
        <p:spPr>
          <a:xfrm>
            <a:off x="1380236" y="286601"/>
            <a:ext cx="5929422" cy="1852976"/>
          </a:xfrm>
        </p:spPr>
        <p:txBody>
          <a:bodyPr>
            <a:normAutofit/>
          </a:bodyPr>
          <a:lstStyle/>
          <a:p>
            <a:r>
              <a:rPr lang="en-US" sz="4000" dirty="0"/>
              <a:t>Building Missionary NFP Workers</a:t>
            </a:r>
          </a:p>
        </p:txBody>
      </p:sp>
      <p:sp>
        <p:nvSpPr>
          <p:cNvPr id="3" name="Content Placeholder 2">
            <a:extLst>
              <a:ext uri="{FF2B5EF4-FFF2-40B4-BE49-F238E27FC236}">
                <a16:creationId xmlns:a16="http://schemas.microsoft.com/office/drawing/2014/main" id="{8EE1EE64-3014-A7B2-52A3-8E29EACA77B0}"/>
              </a:ext>
            </a:extLst>
          </p:cNvPr>
          <p:cNvSpPr>
            <a:spLocks noGrp="1"/>
          </p:cNvSpPr>
          <p:nvPr>
            <p:ph idx="1"/>
          </p:nvPr>
        </p:nvSpPr>
        <p:spPr>
          <a:xfrm>
            <a:off x="1380237" y="2621381"/>
            <a:ext cx="5929422" cy="3322219"/>
          </a:xfrm>
        </p:spPr>
        <p:txBody>
          <a:bodyPr>
            <a:normAutofit lnSpcReduction="10000"/>
          </a:bodyPr>
          <a:lstStyle/>
          <a:p>
            <a:pPr marL="0" indent="0">
              <a:buNone/>
            </a:pPr>
            <a:r>
              <a:rPr lang="en-US" sz="1800" dirty="0"/>
              <a:t>Places to intersect:</a:t>
            </a:r>
          </a:p>
          <a:p>
            <a:r>
              <a:rPr lang="en-US" sz="1800" dirty="0"/>
              <a:t>Stages of Marriage Preparation: Remote, Proximate, and Immediate</a:t>
            </a:r>
          </a:p>
          <a:p>
            <a:r>
              <a:rPr lang="en-US" sz="1800" dirty="0"/>
              <a:t>Marriage Enrichment</a:t>
            </a:r>
          </a:p>
          <a:p>
            <a:r>
              <a:rPr lang="en-US" sz="1800" dirty="0"/>
              <a:t>Couple and Family Apostolates</a:t>
            </a:r>
          </a:p>
          <a:p>
            <a:r>
              <a:rPr lang="en-US" sz="1800" dirty="0"/>
              <a:t>Healing Ministry</a:t>
            </a:r>
          </a:p>
          <a:p>
            <a:r>
              <a:rPr lang="en-US" sz="1800" dirty="0"/>
              <a:t>Support for Struggling Marriages/Family</a:t>
            </a:r>
          </a:p>
          <a:p>
            <a:r>
              <a:rPr lang="en-US" sz="1800" dirty="0"/>
              <a:t>Infertility Ministry</a:t>
            </a:r>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ubber boots at back door">
            <a:extLst>
              <a:ext uri="{FF2B5EF4-FFF2-40B4-BE49-F238E27FC236}">
                <a16:creationId xmlns:a16="http://schemas.microsoft.com/office/drawing/2014/main" id="{453C3542-02ED-55C5-28E9-19C593D6D511}"/>
              </a:ext>
            </a:extLst>
          </p:cNvPr>
          <p:cNvPicPr>
            <a:picLocks noChangeAspect="1"/>
          </p:cNvPicPr>
          <p:nvPr/>
        </p:nvPicPr>
        <p:blipFill rotWithShape="1">
          <a:blip r:embed="rId2"/>
          <a:srcRect l="9871" r="47734" b="1"/>
          <a:stretch/>
        </p:blipFill>
        <p:spPr>
          <a:xfrm>
            <a:off x="8115300" y="-12515"/>
            <a:ext cx="4076700" cy="6418631"/>
          </a:xfrm>
          <a:prstGeom prst="rect">
            <a:avLst/>
          </a:prstGeom>
        </p:spPr>
      </p:pic>
    </p:spTree>
    <p:extLst>
      <p:ext uri="{BB962C8B-B14F-4D97-AF65-F5344CB8AC3E}">
        <p14:creationId xmlns:p14="http://schemas.microsoft.com/office/powerpoint/2010/main" val="3410949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9BF16-E3A1-39C5-2C57-09B446F90407}"/>
              </a:ext>
            </a:extLst>
          </p:cNvPr>
          <p:cNvSpPr>
            <a:spLocks noGrp="1"/>
          </p:cNvSpPr>
          <p:nvPr>
            <p:ph type="title"/>
          </p:nvPr>
        </p:nvSpPr>
        <p:spPr>
          <a:xfrm>
            <a:off x="8643193" y="457201"/>
            <a:ext cx="3091607" cy="1727643"/>
          </a:xfrm>
        </p:spPr>
        <p:txBody>
          <a:bodyPr anchor="b">
            <a:normAutofit/>
          </a:bodyPr>
          <a:lstStyle/>
          <a:p>
            <a:r>
              <a:rPr lang="en-US" sz="2800"/>
              <a:t>First steps to success</a:t>
            </a:r>
          </a:p>
        </p:txBody>
      </p:sp>
      <p:pic>
        <p:nvPicPr>
          <p:cNvPr id="5" name="Picture 4" descr="White puzzle with one red piece">
            <a:extLst>
              <a:ext uri="{FF2B5EF4-FFF2-40B4-BE49-F238E27FC236}">
                <a16:creationId xmlns:a16="http://schemas.microsoft.com/office/drawing/2014/main" id="{9AB139C7-A8AE-A1DF-03D6-1A9B9481DDE9}"/>
              </a:ext>
            </a:extLst>
          </p:cNvPr>
          <p:cNvPicPr>
            <a:picLocks noChangeAspect="1"/>
          </p:cNvPicPr>
          <p:nvPr/>
        </p:nvPicPr>
        <p:blipFill rotWithShape="1">
          <a:blip r:embed="rId2"/>
          <a:srcRect l="15186" r="13580"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9772030D-1469-DA0C-EA87-F1DE668DD6B5}"/>
              </a:ext>
            </a:extLst>
          </p:cNvPr>
          <p:cNvSpPr>
            <a:spLocks noGrp="1"/>
          </p:cNvSpPr>
          <p:nvPr>
            <p:ph idx="1"/>
          </p:nvPr>
        </p:nvSpPr>
        <p:spPr>
          <a:xfrm>
            <a:off x="8643193" y="2530549"/>
            <a:ext cx="2942813" cy="3428124"/>
          </a:xfrm>
        </p:spPr>
        <p:txBody>
          <a:bodyPr>
            <a:normAutofit/>
          </a:bodyPr>
          <a:lstStyle/>
          <a:p>
            <a:r>
              <a:rPr lang="en-US" sz="1400"/>
              <a:t>Pray together.</a:t>
            </a:r>
          </a:p>
          <a:p>
            <a:r>
              <a:rPr lang="en-US" sz="1400"/>
              <a:t>Set up meetings with all the relevant departments. You could also call the department heads together for a strategic planning meeting. </a:t>
            </a:r>
          </a:p>
          <a:p>
            <a:r>
              <a:rPr lang="en-US" sz="1400"/>
              <a:t>Meet with the pastor at each parish individual.  Ask HIM what he NEEDS.</a:t>
            </a:r>
          </a:p>
          <a:p>
            <a:r>
              <a:rPr lang="en-US" sz="1400"/>
              <a:t>Be Not Afraid</a:t>
            </a:r>
          </a:p>
          <a:p>
            <a:endParaRPr lang="en-US" sz="140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377536"/>
      </p:ext>
    </p:extLst>
  </p:cSld>
  <p:clrMapOvr>
    <a:masterClrMapping/>
  </p:clrMapOvr>
</p:sld>
</file>

<file path=ppt/theme/theme1.xml><?xml version="1.0" encoding="utf-8"?>
<a:theme xmlns:a="http://schemas.openxmlformats.org/drawingml/2006/main" name="GradientRiseVTI">
  <a:themeElements>
    <a:clrScheme name="AnalogousFromRegularSeedRightStep">
      <a:dk1>
        <a:srgbClr val="000000"/>
      </a:dk1>
      <a:lt1>
        <a:srgbClr val="FFFFFF"/>
      </a:lt1>
      <a:dk2>
        <a:srgbClr val="243241"/>
      </a:dk2>
      <a:lt2>
        <a:srgbClr val="E2E8E8"/>
      </a:lt2>
      <a:accent1>
        <a:srgbClr val="E7292E"/>
      </a:accent1>
      <a:accent2>
        <a:srgbClr val="D56117"/>
      </a:accent2>
      <a:accent3>
        <a:srgbClr val="BFA022"/>
      </a:accent3>
      <a:accent4>
        <a:srgbClr val="8DB013"/>
      </a:accent4>
      <a:accent5>
        <a:srgbClr val="57B821"/>
      </a:accent5>
      <a:accent6>
        <a:srgbClr val="15BE1E"/>
      </a:accent6>
      <a:hlink>
        <a:srgbClr val="30918F"/>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496</Words>
  <Application>Microsoft Office PowerPoint</Application>
  <PresentationFormat>Widescreen</PresentationFormat>
  <Paragraphs>58</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Tw Cen MT</vt:lpstr>
      <vt:lpstr>GradientRiseVTI</vt:lpstr>
      <vt:lpstr>Beyond Silos</vt:lpstr>
      <vt:lpstr>One Body in Christ </vt:lpstr>
      <vt:lpstr>What is a Silo?</vt:lpstr>
      <vt:lpstr>Discussion</vt:lpstr>
      <vt:lpstr>Collaboration Model</vt:lpstr>
      <vt:lpstr>Collaborate  OR  NOT</vt:lpstr>
      <vt:lpstr>Other Dioceses/Diocesan Departments</vt:lpstr>
      <vt:lpstr>Building Missionary NFP Workers</vt:lpstr>
      <vt:lpstr>First steps to success</vt:lpstr>
      <vt:lpstr>Prayer for Moving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Silos</dc:title>
  <dc:creator>Kathy Schmugge</dc:creator>
  <cp:lastModifiedBy>Theresa Notare</cp:lastModifiedBy>
  <cp:revision>4</cp:revision>
  <dcterms:created xsi:type="dcterms:W3CDTF">2023-10-10T15:05:19Z</dcterms:created>
  <dcterms:modified xsi:type="dcterms:W3CDTF">2023-11-10T19:48:16Z</dcterms:modified>
</cp:coreProperties>
</file>